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47" r:id="rId9"/>
    <p:sldId id="348" r:id="rId10"/>
    <p:sldId id="345" r:id="rId11"/>
    <p:sldId id="324" r:id="rId12"/>
    <p:sldId id="325" r:id="rId13"/>
    <p:sldId id="326" r:id="rId14"/>
    <p:sldId id="327" r:id="rId15"/>
    <p:sldId id="349" r:id="rId16"/>
    <p:sldId id="350" r:id="rId17"/>
    <p:sldId id="351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86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05ED-0B60-1442-B0BA-14EE38B9E904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50E9-A225-AD4C-9A46-7E6CB0C55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6A8E2CA-F0CC-204C-8E5B-98AB070E230D}" type="slidenum">
              <a:rPr lang="ko-KR" altLang="en-US">
                <a:ea typeface="굴림" charset="-127"/>
              </a:rPr>
              <a:pPr>
                <a:spcBef>
                  <a:spcPct val="0"/>
                </a:spcBef>
              </a:pPr>
              <a:t>8</a:t>
            </a:fld>
            <a:endParaRPr lang="en-US" altLang="ko-KR">
              <a:ea typeface="굴림" charset="-127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821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5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6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5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3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B5D9-5F14-5A43-AC67-3E48211BF74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3CD4-A8A3-C343-A80D-1AB64028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3" Type="http://schemas.openxmlformats.org/officeDocument/2006/relationships/image" Target="../media/image2.png"/><Relationship Id="rId12" Type="http://schemas.openxmlformats.org/officeDocument/2006/relationships/image" Target="../media/image50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CS246: HITS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Junghoo “John” Cho</a:t>
            </a:r>
          </a:p>
          <a:p>
            <a:r>
              <a:rPr lang="en-US" dirty="0"/>
              <a:t>UCLA</a:t>
            </a:r>
          </a:p>
        </p:txBody>
      </p:sp>
    </p:spTree>
    <p:extLst>
      <p:ext uri="{BB962C8B-B14F-4D97-AF65-F5344CB8AC3E}">
        <p14:creationId xmlns:p14="http://schemas.microsoft.com/office/powerpoint/2010/main" val="198116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and Authority: Eigenvector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𝜆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</m:oMath>
                </a14:m>
                <a:endParaRPr lang="en-US" altLang="ko-KR" b="0" i="1" dirty="0">
                  <a:latin typeface="Cambria Math" charset="0"/>
                  <a:ea typeface="굴림" charset="-127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</m:oMath>
                </a14:m>
                <a:endParaRPr lang="en-US" altLang="ko-KR" b="0" dirty="0">
                  <a:ea typeface="굴림" charset="-127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𝜆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𝜆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𝜇</m:t>
                            </m:r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 </m:t>
                            </m:r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h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𝑇</m:t>
                        </m:r>
                      </m:sup>
                    </m:sSup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</m:oMath>
                </a14:m>
                <a:endParaRPr lang="en-US" altLang="ko-KR" b="0" dirty="0">
                  <a:ea typeface="굴림" charset="-127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𝜇</m:t>
                            </m:r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 </m:t>
                            </m:r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h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𝜆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</m:t>
                        </m:r>
                        <m:acc>
                          <m:accPr>
                            <m:chr m:val="⃗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charset="0"/>
                                <a:ea typeface="굴림" charset="-127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𝜇𝜆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𝑇</m:t>
                        </m:r>
                      </m:sup>
                    </m:sSup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𝐴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 is an eigenvector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𝑇</m:t>
                        </m:r>
                      </m:sup>
                    </m:sSup>
                  </m:oMath>
                </a14:m>
                <a:endParaRPr lang="en-US" altLang="ko-KR" b="0" dirty="0">
                  <a:ea typeface="굴림" charset="-127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is an eigenvector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𝑇</m:t>
                        </m:r>
                      </m:sup>
                    </m:sSup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𝐴</m:t>
                    </m:r>
                  </m:oMath>
                </a14:m>
                <a:endParaRPr lang="en-US" altLang="ko-KR" b="0" i="1" dirty="0">
                  <a:latin typeface="Cambria Math" charset="0"/>
                  <a:ea typeface="굴림" charset="-127"/>
                </a:endParaRPr>
              </a:p>
              <a:p>
                <a:r>
                  <a:rPr lang="en-US" dirty="0"/>
                  <a:t>We will learn the hidden “meaning” of this relationship later</a:t>
                </a:r>
                <a:endParaRPr lang="en-US" altLang="ko-KR" b="0" i="1" dirty="0">
                  <a:latin typeface="Cambria Math" charset="0"/>
                  <a:ea typeface="굴림" charset="-127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0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and Authority: Root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Apply the equations on a neighbor of “base set”</a:t>
            </a:r>
          </a:p>
          <a:p>
            <a:pPr lvl="1"/>
            <a:r>
              <a:rPr lang="en-US" altLang="ko-KR" dirty="0">
                <a:ea typeface="굴림" charset="-127"/>
              </a:rPr>
              <a:t>Start with, say, 100 pages on “bicycling”</a:t>
            </a:r>
          </a:p>
          <a:p>
            <a:pPr lvl="1"/>
            <a:r>
              <a:rPr lang="en-US" altLang="ko-KR" dirty="0">
                <a:ea typeface="굴림" charset="-127"/>
              </a:rPr>
              <a:t>Add pages pointing to the 100 pages</a:t>
            </a:r>
          </a:p>
          <a:p>
            <a:pPr lvl="1"/>
            <a:r>
              <a:rPr lang="en-US" altLang="ko-KR" dirty="0">
                <a:ea typeface="굴림" charset="-127"/>
              </a:rPr>
              <a:t>Add pages that the 100 pages are pointing to</a:t>
            </a:r>
          </a:p>
          <a:p>
            <a:r>
              <a:rPr lang="en-US" altLang="ko-KR" dirty="0">
                <a:ea typeface="굴림" charset="-127"/>
              </a:rPr>
              <a:t>Identified pages are good “Hub” and “Authority” on “bicycling”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9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and Authority: Community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Hub/Authority is often used to identify Web communities</a:t>
            </a:r>
          </a:p>
          <a:p>
            <a:pPr lvl="1"/>
            <a:r>
              <a:rPr lang="en-US" altLang="ko-KR" dirty="0">
                <a:ea typeface="굴림" charset="-127"/>
              </a:rPr>
              <a:t>Nice notion of “Hub” and “Authority” of the community</a:t>
            </a:r>
          </a:p>
          <a:p>
            <a:pPr lvl="1"/>
            <a:r>
              <a:rPr lang="en-US" altLang="ko-KR" dirty="0">
                <a:ea typeface="굴림" charset="-127"/>
              </a:rPr>
              <a:t>Often Hub and Authority are tightly linked to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6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PageRank is applied to the entire Web graph</a:t>
            </a:r>
          </a:p>
          <a:p>
            <a:r>
              <a:rPr lang="en-US" dirty="0"/>
              <a:t>Hub and Authority is applied to a small community graph</a:t>
            </a:r>
          </a:p>
          <a:p>
            <a:r>
              <a:rPr lang="en-US" dirty="0"/>
              <a:t>Q: </a:t>
            </a:r>
            <a:r>
              <a:rPr lang="en-US" altLang="ko-KR" dirty="0">
                <a:ea typeface="굴림" charset="-127"/>
              </a:rPr>
              <a:t>Can we apply Hub/Authority to the entire Web like PageRank?</a:t>
            </a:r>
          </a:p>
        </p:txBody>
      </p:sp>
    </p:spTree>
    <p:extLst>
      <p:ext uri="{BB962C8B-B14F-4D97-AF65-F5344CB8AC3E}">
        <p14:creationId xmlns:p14="http://schemas.microsoft.com/office/powerpoint/2010/main" val="49852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and Authority on the Entire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Hub/Authority works well on a topic-specific subset, but  works poorly for the whole Web</a:t>
            </a:r>
          </a:p>
          <a:p>
            <a:r>
              <a:rPr lang="en-US" altLang="ko-KR" dirty="0">
                <a:ea typeface="굴림" charset="-127"/>
              </a:rPr>
              <a:t>Easy to spam</a:t>
            </a:r>
          </a:p>
          <a:p>
            <a:pPr lvl="1"/>
            <a:r>
              <a:rPr lang="en-US" altLang="ko-KR" dirty="0">
                <a:ea typeface="굴림" charset="-127"/>
              </a:rPr>
              <a:t>Create a page pointing to many authority pages </a:t>
            </a:r>
            <a:br>
              <a:rPr lang="en-US" altLang="ko-KR" dirty="0">
                <a:ea typeface="굴림" charset="-127"/>
              </a:rPr>
            </a:br>
            <a:r>
              <a:rPr lang="en-US" altLang="ko-KR" dirty="0">
                <a:ea typeface="굴림" charset="-127"/>
              </a:rPr>
              <a:t>	(e.g., NY Times, Wikipedia, Google, etc.)</a:t>
            </a:r>
            <a:br>
              <a:rPr lang="en-US" altLang="ko-KR" dirty="0">
                <a:ea typeface="굴림" charset="-127"/>
              </a:rPr>
            </a:br>
            <a:r>
              <a:rPr lang="en-US" altLang="ko-KR" dirty="0">
                <a:ea typeface="굴림" charset="-127"/>
                <a:sym typeface="Wingdings" charset="2"/>
              </a:rPr>
              <a:t> </a:t>
            </a:r>
            <a:r>
              <a:rPr lang="en-US" altLang="ko-KR" dirty="0">
                <a:ea typeface="굴림" charset="-127"/>
              </a:rPr>
              <a:t>The page becomes a good hub page</a:t>
            </a:r>
          </a:p>
          <a:p>
            <a:pPr lvl="1"/>
            <a:r>
              <a:rPr lang="en-US" altLang="ko-KR" dirty="0">
                <a:ea typeface="굴림" charset="-127"/>
              </a:rPr>
              <a:t>On the page, add a link to your home page</a:t>
            </a:r>
          </a:p>
        </p:txBody>
      </p:sp>
    </p:spTree>
    <p:extLst>
      <p:ext uri="{BB962C8B-B14F-4D97-AF65-F5344CB8AC3E}">
        <p14:creationId xmlns:p14="http://schemas.microsoft.com/office/powerpoint/2010/main" val="144391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Anchor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Anchor text: Clickable text on a link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Example:    I am a student at </a:t>
            </a:r>
            <a:r>
              <a:rPr lang="en-US" u="sng" dirty="0">
                <a:solidFill>
                  <a:srgbClr val="0070C0"/>
                </a:solidFill>
              </a:rPr>
              <a:t>UCLA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Anchor text is often an excellent summary of the linked page</a:t>
            </a:r>
          </a:p>
          <a:p>
            <a:pPr lvl="1"/>
            <a:r>
              <a:rPr lang="en-US" dirty="0"/>
              <a:t>Better match than the content of the page!</a:t>
            </a:r>
          </a:p>
          <a:p>
            <a:pPr lvl="1"/>
            <a:r>
              <a:rPr lang="en-US" dirty="0"/>
              <a:t>Q: Can we use this observation to improve ranking?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1617109"/>
            <a:ext cx="2400300" cy="232838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096000" y="2571750"/>
            <a:ext cx="1428750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4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Anchor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anchor text to estimate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=1)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The process of “anchor text selection” is very similar to the process of “query generation”</a:t>
                </a:r>
              </a:p>
              <a:p>
                <a:pPr lvl="1"/>
                <a:r>
                  <a:rPr lang="en-US" dirty="0"/>
                  <a:t>LM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 is closer to the anchor texts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than to the content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Build document vector using anchor text</a:t>
                </a:r>
              </a:p>
              <a:p>
                <a:pPr lvl="1"/>
                <a:r>
                  <a:rPr lang="en-US" dirty="0"/>
                  <a:t>To avoid “anchor spamming”, give higher weights to the anchors coming from high PageRank pages</a:t>
                </a:r>
              </a:p>
              <a:p>
                <a:pPr lvl="1"/>
                <a:r>
                  <a:rPr lang="en-US" dirty="0"/>
                  <a:t>To address “anchor sparsity” smooth anchor text LM with page content LM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4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Second-Generation 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First-generation search engines were purely based on traditional IR</a:t>
            </a:r>
          </a:p>
          <a:p>
            <a:r>
              <a:rPr lang="en-US" dirty="0"/>
              <a:t>Second-generation engines got a “quantum jump” in ranking quality from</a:t>
            </a:r>
          </a:p>
          <a:p>
            <a:pPr lvl="1"/>
            <a:r>
              <a:rPr lang="en-US" dirty="0"/>
              <a:t>Improved query language model from anchor text</a:t>
            </a:r>
          </a:p>
          <a:p>
            <a:pPr lvl="1"/>
            <a:r>
              <a:rPr lang="en-US" dirty="0"/>
              <a:t>Improve document popularity model from PageRank and click data</a:t>
            </a:r>
          </a:p>
        </p:txBody>
      </p:sp>
    </p:spTree>
    <p:extLst>
      <p:ext uri="{BB962C8B-B14F-4D97-AF65-F5344CB8AC3E}">
        <p14:creationId xmlns:p14="http://schemas.microsoft.com/office/powerpoint/2010/main" val="113276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[</a:t>
            </a:r>
            <a:r>
              <a:rPr lang="en-US" dirty="0"/>
              <a:t>Kleinberg 1999] Jon Kleinberg: Authoritative sources in a hyperlinked environment, Journal of ACM 1999</a:t>
            </a:r>
          </a:p>
        </p:txBody>
      </p:sp>
    </p:spTree>
    <p:extLst>
      <p:ext uri="{BB962C8B-B14F-4D97-AF65-F5344CB8AC3E}">
        <p14:creationId xmlns:p14="http://schemas.microsoft.com/office/powerpoint/2010/main" val="195910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and Authority [Kleinberg 1999]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More detailed evaluation of importance</a:t>
            </a:r>
          </a:p>
          <a:p>
            <a:r>
              <a:rPr lang="en-US" altLang="ko-KR" dirty="0">
                <a:ea typeface="굴림" charset="-127"/>
              </a:rPr>
              <a:t>A page is useful if</a:t>
            </a:r>
          </a:p>
          <a:p>
            <a:pPr lvl="1"/>
            <a:r>
              <a:rPr lang="en-US" altLang="ko-KR" dirty="0">
                <a:ea typeface="굴림" charset="-127"/>
              </a:rPr>
              <a:t>It has good contents or</a:t>
            </a:r>
          </a:p>
          <a:p>
            <a:pPr lvl="1"/>
            <a:r>
              <a:rPr lang="en-US" altLang="ko-KR" dirty="0">
                <a:ea typeface="굴림" charset="-127"/>
              </a:rPr>
              <a:t>It has links to useful pages (good bookmark)</a:t>
            </a:r>
          </a:p>
          <a:p>
            <a:r>
              <a:rPr lang="en-US" altLang="ko-KR" dirty="0">
                <a:ea typeface="굴림" charset="-127"/>
              </a:rPr>
              <a:t>Hub/Authority</a:t>
            </a:r>
          </a:p>
          <a:p>
            <a:pPr lvl="1"/>
            <a:r>
              <a:rPr lang="en-US" altLang="ko-KR" dirty="0">
                <a:ea typeface="굴림" charset="-127"/>
              </a:rPr>
              <a:t>Authority: pages with good contents</a:t>
            </a:r>
          </a:p>
          <a:p>
            <a:pPr lvl="1"/>
            <a:r>
              <a:rPr lang="en-US" altLang="ko-KR" dirty="0">
                <a:ea typeface="굴림" charset="-127"/>
              </a:rPr>
              <a:t>Hub: pages pointing to good content pages</a:t>
            </a:r>
          </a:p>
        </p:txBody>
      </p:sp>
    </p:spTree>
    <p:extLst>
      <p:ext uri="{BB962C8B-B14F-4D97-AF65-F5344CB8AC3E}">
        <p14:creationId xmlns:p14="http://schemas.microsoft.com/office/powerpoint/2010/main" val="127041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Hub and Authority: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ea typeface="굴림" charset="-127"/>
                  </a:rPr>
                  <a:t>Recursive definition similar to PageRank</a:t>
                </a:r>
              </a:p>
              <a:p>
                <a:pPr lvl="1"/>
                <a:r>
                  <a:rPr lang="en-US" altLang="ko-KR" dirty="0">
                    <a:ea typeface="굴림" charset="-127"/>
                  </a:rPr>
                  <a:t>Authority pages are linked to by many hub pages</a:t>
                </a:r>
              </a:p>
              <a:p>
                <a:pPr lvl="1"/>
                <a:r>
                  <a:rPr lang="en-US" altLang="ko-KR" dirty="0">
                    <a:ea typeface="굴림" charset="-127"/>
                  </a:rPr>
                  <a:t>Hub pages link to many authority pages</a:t>
                </a:r>
              </a:p>
              <a:p>
                <a:endParaRPr lang="en-US" altLang="ko-KR" dirty="0">
                  <a:ea typeface="굴림" charset="-127"/>
                </a:endParaRPr>
              </a:p>
              <a:p>
                <a:endParaRPr lang="en-US" altLang="ko-KR" dirty="0">
                  <a:ea typeface="굴림" charset="-127"/>
                </a:endParaRPr>
              </a:p>
              <a:p>
                <a:endParaRPr lang="en-US" altLang="ko-KR" dirty="0">
                  <a:ea typeface="굴림" charset="-127"/>
                </a:endParaRPr>
              </a:p>
              <a:p>
                <a:endParaRPr lang="en-US" altLang="ko-KR" dirty="0">
                  <a:ea typeface="굴림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𝐻</m:t>
                    </m:r>
                    <m:d>
                      <m:d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r>
                          <a:rPr lang="en-US" altLang="ko-KR" i="1" dirty="0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</m:e>
                    </m:d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= 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𝐴</m:t>
                    </m:r>
                    <m:d>
                      <m:d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r>
                          <a:rPr lang="en-US" altLang="ko-KR" i="1" dirty="0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  <m:r>
                          <a:rPr lang="en-US" altLang="ko-KR" i="1" baseline="-25000" dirty="0" smtClean="0">
                            <a:latin typeface="Cambria Math" charset="0"/>
                            <a:ea typeface="굴림" charset="-127"/>
                          </a:rPr>
                          <m:t>1</m:t>
                        </m:r>
                      </m:e>
                    </m:d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+ … + 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𝐴</m:t>
                    </m:r>
                    <m:d>
                      <m:d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r>
                          <a:rPr lang="en-US" altLang="ko-KR" i="1" dirty="0" err="1" smtClean="0">
                            <a:latin typeface="Cambria Math" charset="0"/>
                            <a:ea typeface="굴림" charset="-127"/>
                          </a:rPr>
                          <m:t>𝑝</m:t>
                        </m:r>
                        <m:r>
                          <a:rPr lang="en-US" altLang="ko-KR" i="1" baseline="-25000" dirty="0" err="1" smtClean="0">
                            <a:latin typeface="Cambria Math" charset="0"/>
                            <a:ea typeface="굴림" charset="-127"/>
                          </a:rPr>
                          <m:t>𝑘</m:t>
                        </m:r>
                      </m:e>
                    </m:d>
                  </m:oMath>
                </a14:m>
                <a:endParaRPr lang="en-US" altLang="ko-KR" i="1" dirty="0">
                  <a:latin typeface="Cambria Math" charset="0"/>
                  <a:ea typeface="굴림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𝐴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𝑝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) = 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𝐻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𝑝</m:t>
                    </m:r>
                    <m:r>
                      <a:rPr lang="en-US" altLang="ko-KR" i="1" baseline="-25000" dirty="0" smtClean="0">
                        <a:latin typeface="Cambria Math" charset="0"/>
                        <a:ea typeface="굴림" charset="-127"/>
                      </a:rPr>
                      <m:t>1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) + … + 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𝐻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(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𝑝𝑚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)</m:t>
                    </m:r>
                  </m:oMath>
                </a14:m>
                <a:endParaRPr lang="en-US" altLang="ko-KR" dirty="0">
                  <a:ea typeface="굴림" charset="-127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084173" y="3453713"/>
            <a:ext cx="8382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36773" y="3453713"/>
            <a:ext cx="8382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465173" y="37585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465173" y="40633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465173" y="4368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217773" y="36061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217773" y="3910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217773" y="42919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217773" y="45967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617573" y="3606113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541373" y="3834713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617573" y="3987113"/>
            <a:ext cx="1447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617573" y="4444313"/>
            <a:ext cx="1524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617573" y="3682313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617573" y="4063313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541373" y="4063313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617573" y="3834713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Hub and Authority: Matrix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>
                    <a:ea typeface="굴림" charset="-127"/>
                  </a:rPr>
                  <a:t>Web graph matrix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𝐴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 = { </m:t>
                    </m:r>
                    <m:r>
                      <a:rPr lang="en-US" altLang="ko-KR" i="1" dirty="0" err="1" smtClean="0">
                        <a:latin typeface="Cambria Math" charset="0"/>
                        <a:ea typeface="굴림" charset="-127"/>
                      </a:rPr>
                      <m:t>𝑎</m:t>
                    </m:r>
                    <m:r>
                      <a:rPr lang="en-US" altLang="ko-KR" i="1" baseline="-25000" dirty="0" err="1" smtClean="0">
                        <a:latin typeface="Cambria Math" charset="0"/>
                        <a:ea typeface="굴림" charset="-127"/>
                      </a:rPr>
                      <m:t>𝑖𝑗</m:t>
                    </m:r>
                    <m:r>
                      <a:rPr lang="en-US" altLang="ko-KR" i="1" dirty="0" smtClean="0">
                        <a:latin typeface="Cambria Math" charset="0"/>
                        <a:ea typeface="굴림" charset="-127"/>
                      </a:rPr>
                      <m:t> }</m:t>
                    </m:r>
                  </m:oMath>
                </a14:m>
                <a:endParaRPr lang="en-US" altLang="ko-KR" dirty="0">
                  <a:ea typeface="굴림" charset="-127"/>
                </a:endParaRPr>
              </a:p>
              <a:p>
                <a:pPr lvl="1"/>
                <a:r>
                  <a:rPr lang="en-US" altLang="ko-KR" dirty="0">
                    <a:ea typeface="굴림" charset="-127"/>
                  </a:rPr>
                  <a:t>Each page </a:t>
                </a:r>
                <a:r>
                  <a:rPr lang="en-US" altLang="ko-KR" i="1" dirty="0" err="1">
                    <a:latin typeface="Times New Roman" charset="0"/>
                    <a:ea typeface="굴림" charset="-127"/>
                  </a:rPr>
                  <a:t>i</a:t>
                </a:r>
                <a:r>
                  <a:rPr lang="en-US" altLang="ko-KR" dirty="0">
                    <a:ea typeface="굴림" charset="-127"/>
                  </a:rPr>
                  <a:t> corresponds to row </a:t>
                </a:r>
                <a:r>
                  <a:rPr lang="en-US" altLang="ko-KR" i="1" dirty="0" err="1">
                    <a:latin typeface="Times New Roman" charset="0"/>
                    <a:ea typeface="굴림" charset="-127"/>
                  </a:rPr>
                  <a:t>i</a:t>
                </a:r>
                <a:r>
                  <a:rPr lang="en-US" altLang="ko-KR" dirty="0">
                    <a:ea typeface="굴림" charset="-127"/>
                  </a:rPr>
                  <a:t> and column </a:t>
                </a:r>
                <a:r>
                  <a:rPr lang="en-US" altLang="ko-KR" i="1" dirty="0">
                    <a:latin typeface="Times New Roman" charset="0"/>
                    <a:ea typeface="굴림" charset="-127"/>
                  </a:rPr>
                  <a:t>j</a:t>
                </a:r>
                <a:r>
                  <a:rPr lang="en-US" altLang="ko-KR" dirty="0">
                    <a:ea typeface="굴림" charset="-127"/>
                  </a:rPr>
                  <a:t> of the matrix A</a:t>
                </a:r>
                <a:endParaRPr lang="ko-KR" altLang="en-US" dirty="0">
                  <a:ea typeface="굴림" charset="-127"/>
                </a:endParaRPr>
              </a:p>
              <a:p>
                <a:pPr lvl="1"/>
                <a:r>
                  <a:rPr lang="en-US" altLang="ko-KR" i="1" dirty="0" err="1">
                    <a:latin typeface="Times New Roman" charset="0"/>
                    <a:ea typeface="굴림" charset="-127"/>
                  </a:rPr>
                  <a:t>a</a:t>
                </a:r>
                <a:r>
                  <a:rPr lang="en-US" altLang="ko-KR" i="1" baseline="-25000" dirty="0" err="1">
                    <a:latin typeface="Times New Roman" charset="0"/>
                    <a:ea typeface="굴림" charset="-127"/>
                  </a:rPr>
                  <a:t>ij</a:t>
                </a:r>
                <a:r>
                  <a:rPr lang="en-US" altLang="ko-KR" i="1" baseline="-25000" dirty="0">
                    <a:latin typeface="Times New Roman" charset="0"/>
                    <a:ea typeface="굴림" charset="-127"/>
                  </a:rPr>
                  <a:t> </a:t>
                </a:r>
                <a:r>
                  <a:rPr lang="en-US" altLang="ko-KR" dirty="0">
                    <a:ea typeface="굴림" charset="-127"/>
                  </a:rPr>
                  <a:t>= 1   if page </a:t>
                </a:r>
                <a:r>
                  <a:rPr lang="en-US" altLang="ko-KR" i="1" dirty="0" err="1">
                    <a:latin typeface="Times New Roman" charset="0"/>
                    <a:ea typeface="굴림" charset="-127"/>
                  </a:rPr>
                  <a:t>i</a:t>
                </a:r>
                <a:r>
                  <a:rPr lang="en-US" altLang="ko-KR" dirty="0">
                    <a:ea typeface="굴림" charset="-127"/>
                  </a:rPr>
                  <a:t> points to page </a:t>
                </a:r>
                <a:r>
                  <a:rPr lang="en-US" altLang="ko-KR" i="1" dirty="0">
                    <a:latin typeface="Times New Roman" charset="0"/>
                    <a:ea typeface="굴림" charset="-127"/>
                  </a:rPr>
                  <a:t>j</a:t>
                </a:r>
                <a:r>
                  <a:rPr lang="en-US" altLang="ko-KR" dirty="0">
                    <a:ea typeface="굴림" charset="-127"/>
                  </a:rPr>
                  <a:t> </a:t>
                </a:r>
                <a:br>
                  <a:rPr lang="en-US" altLang="ko-KR" dirty="0">
                    <a:ea typeface="굴림" charset="-127"/>
                  </a:rPr>
                </a:br>
                <a:r>
                  <a:rPr lang="en-US" altLang="ko-KR" i="1" dirty="0" err="1">
                    <a:latin typeface="Times New Roman" charset="0"/>
                    <a:ea typeface="굴림" charset="-127"/>
                  </a:rPr>
                  <a:t>a</a:t>
                </a:r>
                <a:r>
                  <a:rPr lang="en-US" altLang="ko-KR" i="1" baseline="-25000" dirty="0" err="1">
                    <a:latin typeface="Times New Roman" charset="0"/>
                    <a:ea typeface="굴림" charset="-127"/>
                  </a:rPr>
                  <a:t>ij</a:t>
                </a:r>
                <a:r>
                  <a:rPr lang="en-US" altLang="ko-KR" i="1" baseline="-25000" dirty="0">
                    <a:latin typeface="Times New Roman" charset="0"/>
                    <a:ea typeface="굴림" charset="-127"/>
                  </a:rPr>
                  <a:t> </a:t>
                </a:r>
                <a:r>
                  <a:rPr lang="en-US" altLang="ko-KR" dirty="0">
                    <a:ea typeface="굴림" charset="-127"/>
                  </a:rPr>
                  <a:t>= 0   otherwise</a:t>
                </a:r>
              </a:p>
              <a:p>
                <a:pPr lvl="1"/>
                <a:r>
                  <a:rPr lang="en-US" altLang="ko-KR" dirty="0">
                    <a:ea typeface="굴림" charset="-127"/>
                  </a:rPr>
                  <a:t>A is not a stochastic matrix</a:t>
                </a:r>
              </a:p>
              <a:p>
                <a:pPr lvl="1"/>
                <a:r>
                  <a:rPr lang="en-US" altLang="ko-KR" dirty="0">
                    <a:ea typeface="굴림" charset="-127"/>
                  </a:rPr>
                  <a:t>A</a:t>
                </a:r>
                <a:r>
                  <a:rPr lang="en-US" altLang="ko-KR" baseline="30000" dirty="0">
                    <a:ea typeface="굴림" charset="-127"/>
                  </a:rPr>
                  <a:t>T</a:t>
                </a:r>
                <a:r>
                  <a:rPr lang="en-US" altLang="ko-KR" dirty="0">
                    <a:ea typeface="굴림" charset="-127"/>
                  </a:rPr>
                  <a:t> is similar to PageRank matrix M, without stochastic restriction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08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53980" y="2122209"/>
            <a:ext cx="2289529" cy="2286000"/>
            <a:chOff x="528" y="1680"/>
            <a:chExt cx="1814" cy="177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912" y="1680"/>
              <a:ext cx="480" cy="4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68" y="1968"/>
              <a:ext cx="384" cy="4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16" y="2064"/>
              <a:ext cx="33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 dirty="0" err="1">
                  <a:ea typeface="굴림" charset="-127"/>
                </a:rPr>
                <a:t>Nf</a:t>
              </a:r>
              <a:endParaRPr lang="en-US" altLang="ko-KR" sz="1800" dirty="0">
                <a:ea typeface="굴림" charset="-127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68" y="3024"/>
              <a:ext cx="384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816" y="3121"/>
              <a:ext cx="40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>
                  <a:ea typeface="굴림" charset="-127"/>
                </a:rPr>
                <a:t>Am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20" y="2400"/>
              <a:ext cx="384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970" y="2496"/>
              <a:ext cx="37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>
                  <a:ea typeface="굴림" charset="-127"/>
                </a:rPr>
                <a:t>MS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960" y="24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152" y="2640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152" y="2832"/>
              <a:ext cx="960" cy="480"/>
            </a:xfrm>
            <a:custGeom>
              <a:avLst/>
              <a:gdLst>
                <a:gd name="T0" fmla="*/ 0 w 960"/>
                <a:gd name="T1" fmla="*/ 232 h 576"/>
                <a:gd name="T2" fmla="*/ 720 w 960"/>
                <a:gd name="T3" fmla="*/ 173 h 576"/>
                <a:gd name="T4" fmla="*/ 960 w 960"/>
                <a:gd name="T5" fmla="*/ 0 h 576"/>
                <a:gd name="T6" fmla="*/ 0 60000 65536"/>
                <a:gd name="T7" fmla="*/ 0 60000 65536"/>
                <a:gd name="T8" fmla="*/ 0 60000 65536"/>
                <a:gd name="T9" fmla="*/ 0 w 960"/>
                <a:gd name="T10" fmla="*/ 0 h 576"/>
                <a:gd name="T11" fmla="*/ 960 w 96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576">
                  <a:moveTo>
                    <a:pt x="0" y="576"/>
                  </a:moveTo>
                  <a:cubicBezTo>
                    <a:pt x="280" y="552"/>
                    <a:pt x="560" y="528"/>
                    <a:pt x="720" y="432"/>
                  </a:cubicBezTo>
                  <a:cubicBezTo>
                    <a:pt x="880" y="336"/>
                    <a:pt x="920" y="72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28" y="2160"/>
              <a:ext cx="240" cy="1104"/>
            </a:xfrm>
            <a:custGeom>
              <a:avLst/>
              <a:gdLst>
                <a:gd name="T0" fmla="*/ 240 w 240"/>
                <a:gd name="T1" fmla="*/ 1104 h 1104"/>
                <a:gd name="T2" fmla="*/ 0 w 240"/>
                <a:gd name="T3" fmla="*/ 528 h 1104"/>
                <a:gd name="T4" fmla="*/ 240 w 240"/>
                <a:gd name="T5" fmla="*/ 0 h 1104"/>
                <a:gd name="T6" fmla="*/ 0 60000 65536"/>
                <a:gd name="T7" fmla="*/ 0 60000 65536"/>
                <a:gd name="T8" fmla="*/ 0 60000 65536"/>
                <a:gd name="T9" fmla="*/ 0 w 240"/>
                <a:gd name="T10" fmla="*/ 0 h 1104"/>
                <a:gd name="T11" fmla="*/ 240 w 240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04">
                  <a:moveTo>
                    <a:pt x="240" y="1104"/>
                  </a:moveTo>
                  <a:cubicBezTo>
                    <a:pt x="120" y="908"/>
                    <a:pt x="0" y="712"/>
                    <a:pt x="0" y="528"/>
                  </a:cubicBezTo>
                  <a:cubicBezTo>
                    <a:pt x="0" y="344"/>
                    <a:pt x="120" y="1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912" y="18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152" y="2256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70BC7C-DB88-A545-89BF-83C2043DD036}"/>
                  </a:ext>
                </a:extLst>
              </p:cNvPr>
              <p:cNvSpPr txBox="1"/>
              <p:nvPr/>
            </p:nvSpPr>
            <p:spPr>
              <a:xfrm>
                <a:off x="4537350" y="2616479"/>
                <a:ext cx="5286512" cy="123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70BC7C-DB88-A545-89BF-83C2043D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50" y="2616479"/>
                <a:ext cx="5286512" cy="1231747"/>
              </a:xfrm>
              <a:prstGeom prst="rect">
                <a:avLst/>
              </a:prstGeom>
              <a:blipFill>
                <a:blip r:embed="rId2"/>
                <a:stretch>
                  <a:fillRect l="-719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6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Hub/Authority: Matrix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ea typeface="굴림" charset="-127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ko-KR" b="0" i="1" smtClean="0">
                                <a:latin typeface="Cambria Math" panose="02040503050406030204" pitchFamily="18" charset="0"/>
                                <a:ea typeface="굴림" charset="-127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굴림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charset="0"/>
                                      <a:ea typeface="굴림" charset="-127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>
                  <a:ea typeface="굴림" charset="-127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       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</m:t>
                    </m:r>
                  </m:oMath>
                </a14:m>
                <a:endParaRPr lang="en-US" altLang="ko-KR" dirty="0">
                  <a:ea typeface="굴림" charset="-127"/>
                </a:endParaRPr>
              </a:p>
              <a:p>
                <a:r>
                  <a:rPr lang="en-US" altLang="ko-KR" dirty="0">
                    <a:ea typeface="굴림" charset="-127"/>
                  </a:rPr>
                  <a:t>Q: How can we compute the scores?</a:t>
                </a:r>
              </a:p>
              <a:p>
                <a:r>
                  <a:rPr lang="en-US" altLang="ko-KR" dirty="0">
                    <a:ea typeface="굴림" charset="-127"/>
                  </a:rPr>
                  <a:t>A: Iterative computation</a:t>
                </a:r>
              </a:p>
              <a:p>
                <a:pPr lvl="1"/>
                <a:r>
                  <a:rPr lang="en-US" altLang="ko-KR" dirty="0">
                    <a:ea typeface="굴림" charset="-127"/>
                  </a:rPr>
                  <a:t>Start with uniform authority score</a:t>
                </a:r>
              </a:p>
              <a:p>
                <a:pPr lvl="1"/>
                <a:endParaRPr lang="en-US" altLang="ko-KR" dirty="0">
                  <a:ea typeface="굴림" charset="-127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and Authority: Iterative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the same authority score for all pages</a:t>
            </a:r>
          </a:p>
          <a:p>
            <a:r>
              <a:rPr lang="en-US" dirty="0"/>
              <a:t>Compute the hub scores from the authority scores using the equations</a:t>
            </a:r>
          </a:p>
          <a:p>
            <a:r>
              <a:rPr lang="en-US" dirty="0"/>
              <a:t>Compute the authority scores from the hub scores using the equations</a:t>
            </a:r>
          </a:p>
          <a:p>
            <a:r>
              <a:rPr lang="en-US" dirty="0"/>
              <a:t>Repeat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7448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charset="-127"/>
              </a:rPr>
              <a:t>Example: Iterative Computation</a:t>
            </a:r>
          </a:p>
        </p:txBody>
      </p:sp>
      <p:grpSp>
        <p:nvGrpSpPr>
          <p:cNvPr id="72714" name="Group 36"/>
          <p:cNvGrpSpPr>
            <a:grpSpLocks/>
          </p:cNvGrpSpPr>
          <p:nvPr/>
        </p:nvGrpSpPr>
        <p:grpSpPr bwMode="auto">
          <a:xfrm>
            <a:off x="1093112" y="1766888"/>
            <a:ext cx="1865076" cy="1752600"/>
            <a:chOff x="528" y="1680"/>
            <a:chExt cx="1820" cy="1776"/>
          </a:xfrm>
        </p:grpSpPr>
        <p:sp>
          <p:nvSpPr>
            <p:cNvPr id="72715" name="Oval 37"/>
            <p:cNvSpPr>
              <a:spLocks noChangeArrowheads="1"/>
            </p:cNvSpPr>
            <p:nvPr/>
          </p:nvSpPr>
          <p:spPr bwMode="auto">
            <a:xfrm>
              <a:off x="912" y="1680"/>
              <a:ext cx="480" cy="4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716" name="Rectangle 38"/>
            <p:cNvSpPr>
              <a:spLocks noChangeArrowheads="1"/>
            </p:cNvSpPr>
            <p:nvPr/>
          </p:nvSpPr>
          <p:spPr bwMode="auto">
            <a:xfrm>
              <a:off x="768" y="1968"/>
              <a:ext cx="384" cy="4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717" name="Text Box 39"/>
            <p:cNvSpPr txBox="1">
              <a:spLocks noChangeArrowheads="1"/>
            </p:cNvSpPr>
            <p:nvPr/>
          </p:nvSpPr>
          <p:spPr bwMode="auto">
            <a:xfrm>
              <a:off x="714" y="2001"/>
              <a:ext cx="41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 dirty="0" err="1">
                  <a:ea typeface="굴림" charset="-127"/>
                </a:rPr>
                <a:t>Nf</a:t>
              </a:r>
              <a:endParaRPr lang="en-US" altLang="ko-KR" sz="1800" dirty="0">
                <a:ea typeface="굴림" charset="-127"/>
              </a:endParaRPr>
            </a:p>
          </p:txBody>
        </p:sp>
        <p:sp>
          <p:nvSpPr>
            <p:cNvPr id="72718" name="Rectangle 40"/>
            <p:cNvSpPr>
              <a:spLocks noChangeArrowheads="1"/>
            </p:cNvSpPr>
            <p:nvPr/>
          </p:nvSpPr>
          <p:spPr bwMode="auto">
            <a:xfrm>
              <a:off x="768" y="3024"/>
              <a:ext cx="384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719" name="Text Box 41"/>
            <p:cNvSpPr txBox="1">
              <a:spLocks noChangeArrowheads="1"/>
            </p:cNvSpPr>
            <p:nvPr/>
          </p:nvSpPr>
          <p:spPr bwMode="auto">
            <a:xfrm>
              <a:off x="714" y="3048"/>
              <a:ext cx="515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>
                  <a:ea typeface="굴림" charset="-127"/>
                </a:rPr>
                <a:t>Am</a:t>
              </a:r>
            </a:p>
          </p:txBody>
        </p:sp>
        <p:sp>
          <p:nvSpPr>
            <p:cNvPr id="72720" name="Rectangle 42"/>
            <p:cNvSpPr>
              <a:spLocks noChangeArrowheads="1"/>
            </p:cNvSpPr>
            <p:nvPr/>
          </p:nvSpPr>
          <p:spPr bwMode="auto">
            <a:xfrm>
              <a:off x="1920" y="2400"/>
              <a:ext cx="384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2721" name="Text Box 43"/>
            <p:cNvSpPr txBox="1">
              <a:spLocks noChangeArrowheads="1"/>
            </p:cNvSpPr>
            <p:nvPr/>
          </p:nvSpPr>
          <p:spPr bwMode="auto">
            <a:xfrm>
              <a:off x="1889" y="2454"/>
              <a:ext cx="459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charset="2"/>
                <a:buChar char=""/>
                <a:defRPr sz="2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charset="2"/>
                <a:buChar char=""/>
                <a:defRPr sz="2300">
                  <a:solidFill>
                    <a:schemeClr val="tx2"/>
                  </a:solidFill>
                  <a:latin typeface="Gill Sans MT" charset="0"/>
                  <a:ea typeface="ＭＳ Ｐゴシック" charset="-128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charset="2"/>
                <a:buChar char=""/>
                <a:defRPr sz="20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charset="2"/>
                <a:buChar char=""/>
                <a:defRPr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charset="2"/>
                <a:buChar char=""/>
                <a:defRPr sz="1600">
                  <a:solidFill>
                    <a:schemeClr val="tx1"/>
                  </a:solidFill>
                  <a:latin typeface="Gill Sans MT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800">
                  <a:ea typeface="굴림" charset="-127"/>
                </a:rPr>
                <a:t>MS</a:t>
              </a:r>
            </a:p>
          </p:txBody>
        </p:sp>
        <p:sp>
          <p:nvSpPr>
            <p:cNvPr id="72722" name="Line 44"/>
            <p:cNvSpPr>
              <a:spLocks noChangeShapeType="1"/>
            </p:cNvSpPr>
            <p:nvPr/>
          </p:nvSpPr>
          <p:spPr bwMode="auto">
            <a:xfrm>
              <a:off x="960" y="240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Line 45"/>
            <p:cNvSpPr>
              <a:spLocks noChangeShapeType="1"/>
            </p:cNvSpPr>
            <p:nvPr/>
          </p:nvSpPr>
          <p:spPr bwMode="auto">
            <a:xfrm flipH="1">
              <a:off x="1152" y="2640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Freeform 46"/>
            <p:cNvSpPr>
              <a:spLocks/>
            </p:cNvSpPr>
            <p:nvPr/>
          </p:nvSpPr>
          <p:spPr bwMode="auto">
            <a:xfrm>
              <a:off x="1152" y="2832"/>
              <a:ext cx="960" cy="480"/>
            </a:xfrm>
            <a:custGeom>
              <a:avLst/>
              <a:gdLst>
                <a:gd name="T0" fmla="*/ 0 w 960"/>
                <a:gd name="T1" fmla="*/ 232 h 576"/>
                <a:gd name="T2" fmla="*/ 720 w 960"/>
                <a:gd name="T3" fmla="*/ 173 h 576"/>
                <a:gd name="T4" fmla="*/ 960 w 960"/>
                <a:gd name="T5" fmla="*/ 0 h 576"/>
                <a:gd name="T6" fmla="*/ 0 60000 65536"/>
                <a:gd name="T7" fmla="*/ 0 60000 65536"/>
                <a:gd name="T8" fmla="*/ 0 60000 65536"/>
                <a:gd name="T9" fmla="*/ 0 w 960"/>
                <a:gd name="T10" fmla="*/ 0 h 576"/>
                <a:gd name="T11" fmla="*/ 960 w 96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576">
                  <a:moveTo>
                    <a:pt x="0" y="576"/>
                  </a:moveTo>
                  <a:cubicBezTo>
                    <a:pt x="280" y="552"/>
                    <a:pt x="560" y="528"/>
                    <a:pt x="720" y="432"/>
                  </a:cubicBezTo>
                  <a:cubicBezTo>
                    <a:pt x="880" y="336"/>
                    <a:pt x="920" y="72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Freeform 47"/>
            <p:cNvSpPr>
              <a:spLocks/>
            </p:cNvSpPr>
            <p:nvPr/>
          </p:nvSpPr>
          <p:spPr bwMode="auto">
            <a:xfrm>
              <a:off x="528" y="2160"/>
              <a:ext cx="240" cy="1104"/>
            </a:xfrm>
            <a:custGeom>
              <a:avLst/>
              <a:gdLst>
                <a:gd name="T0" fmla="*/ 240 w 240"/>
                <a:gd name="T1" fmla="*/ 1104 h 1104"/>
                <a:gd name="T2" fmla="*/ 0 w 240"/>
                <a:gd name="T3" fmla="*/ 528 h 1104"/>
                <a:gd name="T4" fmla="*/ 240 w 240"/>
                <a:gd name="T5" fmla="*/ 0 h 1104"/>
                <a:gd name="T6" fmla="*/ 0 60000 65536"/>
                <a:gd name="T7" fmla="*/ 0 60000 65536"/>
                <a:gd name="T8" fmla="*/ 0 60000 65536"/>
                <a:gd name="T9" fmla="*/ 0 w 240"/>
                <a:gd name="T10" fmla="*/ 0 h 1104"/>
                <a:gd name="T11" fmla="*/ 240 w 240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04">
                  <a:moveTo>
                    <a:pt x="240" y="1104"/>
                  </a:moveTo>
                  <a:cubicBezTo>
                    <a:pt x="120" y="908"/>
                    <a:pt x="0" y="712"/>
                    <a:pt x="0" y="528"/>
                  </a:cubicBezTo>
                  <a:cubicBezTo>
                    <a:pt x="0" y="344"/>
                    <a:pt x="120" y="172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48"/>
            <p:cNvSpPr>
              <a:spLocks noChangeShapeType="1"/>
            </p:cNvSpPr>
            <p:nvPr/>
          </p:nvSpPr>
          <p:spPr bwMode="auto">
            <a:xfrm>
              <a:off x="912" y="18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49"/>
            <p:cNvSpPr>
              <a:spLocks noChangeShapeType="1"/>
            </p:cNvSpPr>
            <p:nvPr/>
          </p:nvSpPr>
          <p:spPr bwMode="auto">
            <a:xfrm>
              <a:off x="1152" y="2256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296118" y="2337054"/>
                <a:ext cx="3450666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charset="0"/>
                              <a:ea typeface="굴림" charset="-127"/>
                            </a:rPr>
                            <m:t>h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charset="0"/>
                          <a:ea typeface="굴림" charset="-127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charset="0"/>
                          <a:ea typeface="굴림" charset="-127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charset="0"/>
                              <a:ea typeface="굴림" charset="-127"/>
                            </a:rPr>
                            <m:t>𝑎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charset="0"/>
                          <a:ea typeface="굴림" charset="-127"/>
                        </a:rPr>
                        <m:t>        </m:t>
                      </m:r>
                      <m:acc>
                        <m:accPr>
                          <m:chr m:val="⃗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charset="0"/>
                              <a:ea typeface="굴림" charset="-127"/>
                            </a:rPr>
                            <m:t>𝑎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 charset="0"/>
                          <a:ea typeface="굴림" charset="-127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charset="0"/>
                              <a:ea typeface="굴림" charset="-127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charset="0"/>
                              <a:ea typeface="굴림" charset="-127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charset="0"/>
                              <a:ea typeface="굴림" charset="-127"/>
                            </a:rPr>
                            <m:t>h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118" y="2337054"/>
                <a:ext cx="3450666" cy="516232"/>
              </a:xfrm>
              <a:prstGeom prst="rect">
                <a:avLst/>
              </a:prstGeom>
              <a:blipFill>
                <a:blip r:embed="rId3"/>
                <a:stretch>
                  <a:fillRect t="-714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86623" y="3877083"/>
                <a:ext cx="1694310" cy="1233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accPr>
                        <m:e>
                          <m:r>
                            <a:rPr lang="en-US" altLang="ko-KR" sz="2800" b="0" i="1" smtClean="0">
                              <a:latin typeface="Cambria Math" charset="0"/>
                              <a:ea typeface="굴림" charset="-127"/>
                            </a:rPr>
                            <m:t>𝑎</m:t>
                          </m:r>
                        </m:e>
                      </m:acc>
                      <m:r>
                        <a:rPr lang="en-US" altLang="ko-KR" sz="2800" b="0" i="1" smtClean="0">
                          <a:latin typeface="Cambria Math" charset="0"/>
                          <a:ea typeface="굴림" charset="-127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ko-KR" sz="2800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  <a:ea typeface="굴림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  <a:ea typeface="굴림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  <a:ea typeface="굴림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623" y="3877083"/>
                <a:ext cx="1694310" cy="12330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94821" y="5116135"/>
                <a:ext cx="1688475" cy="1352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accPr>
                        <m:e>
                          <m:r>
                            <a:rPr lang="en-US" altLang="ko-KR" sz="2800" b="0" i="1" smtClean="0">
                              <a:latin typeface="Cambria Math" charset="0"/>
                              <a:ea typeface="굴림" charset="-127"/>
                            </a:rPr>
                            <m:t>h</m:t>
                          </m:r>
                        </m:e>
                      </m:acc>
                      <m:r>
                        <a:rPr lang="en-US" altLang="ko-KR" sz="2800" b="0" i="1" smtClean="0">
                          <a:latin typeface="Cambria Math" charset="0"/>
                          <a:ea typeface="굴림" charset="-127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ko-KR" sz="2800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  <a:ea typeface="굴림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  <a:ea typeface="굴림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800" b="0" i="1" smtClean="0">
                                        <a:latin typeface="Cambria Math" panose="02040503050406030204" pitchFamily="18" charset="0"/>
                                        <a:ea typeface="굴림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sz="2800" b="0" i="1" smtClean="0">
                                        <a:latin typeface="Cambria Math" charset="0"/>
                                        <a:ea typeface="굴림" charset="-127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21" y="5116135"/>
                <a:ext cx="1688475" cy="13527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280147" y="3881187"/>
                <a:ext cx="751681" cy="1228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ko-KR" sz="2800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47" y="3881187"/>
                <a:ext cx="751681" cy="12289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80148" y="5239952"/>
                <a:ext cx="751680" cy="1228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ko-KR" sz="2800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48" y="5239952"/>
                <a:ext cx="751680" cy="12289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01254" y="3881187"/>
                <a:ext cx="751681" cy="1237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ko-KR" sz="2800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54" y="3881187"/>
                <a:ext cx="751681" cy="123771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85625" y="5239952"/>
                <a:ext cx="950453" cy="1228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ko-KR" sz="2800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1</m:t>
                                </m:r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5" y="5239952"/>
                <a:ext cx="950453" cy="122892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969" y="3889972"/>
                <a:ext cx="950452" cy="1268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ko-KR" sz="2800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2</m:t>
                                </m:r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69" y="3889972"/>
                <a:ext cx="950452" cy="126893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27363" y="5239952"/>
                <a:ext cx="950452" cy="1268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altLang="ko-KR" sz="2800" b="0" i="1" smtClean="0">
                              <a:latin typeface="Cambria Math" panose="02040503050406030204" pitchFamily="18" charset="0"/>
                              <a:ea typeface="굴림" charset="-127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altLang="ko-KR" sz="2800" b="0" i="1" smtClean="0">
                                  <a:latin typeface="Cambria Math" panose="02040503050406030204" pitchFamily="18" charset="0"/>
                                  <a:ea typeface="굴림" charset="-127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6</m:t>
                                </m:r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18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800" b="0" i="1" smtClean="0">
                                    <a:latin typeface="Cambria Math" charset="0"/>
                                    <a:ea typeface="굴림" charset="-127"/>
                                  </a:rPr>
                                  <m:t>48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363" y="5239952"/>
                <a:ext cx="950452" cy="126893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08213" y="4262830"/>
            <a:ext cx="263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Q: Any problem?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08213" y="4857288"/>
            <a:ext cx="508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</a:t>
            </a:r>
            <a:r>
              <a:rPr lang="en-US" sz="2800"/>
              <a:t>: How can we avoid divergence?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02E43A-98F5-924B-A869-8A13A8261B8C}"/>
                  </a:ext>
                </a:extLst>
              </p:cNvPr>
              <p:cNvSpPr txBox="1"/>
              <p:nvPr/>
            </p:nvSpPr>
            <p:spPr>
              <a:xfrm>
                <a:off x="3180933" y="1971033"/>
                <a:ext cx="5286512" cy="123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02E43A-98F5-924B-A869-8A13A826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33" y="1971033"/>
                <a:ext cx="5286512" cy="1231747"/>
              </a:xfrm>
              <a:prstGeom prst="rect">
                <a:avLst/>
              </a:prstGeom>
              <a:blipFill>
                <a:blip r:embed="rId17"/>
                <a:stretch>
                  <a:fillRect l="-480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4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8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and Authority: Iterative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Normalization</a:t>
                </a:r>
              </a:p>
              <a:p>
                <a:pPr lvl="1"/>
                <a:r>
                  <a:rPr lang="en-US" dirty="0"/>
                  <a:t>Hub and Authority graph matrix is not a stochastic matrix</a:t>
                </a:r>
              </a:p>
              <a:p>
                <a:pPr lvl="1"/>
                <a:r>
                  <a:rPr lang="en-US" dirty="0"/>
                  <a:t>To prevent divergence, normalize the vector to the same fixed size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𝜆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ko-KR" b="0" i="1" dirty="0">
                    <a:latin typeface="Cambria Math" charset="0"/>
                    <a:ea typeface="굴림" charset="-127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𝜆</m:t>
                    </m:r>
                  </m:oMath>
                </a14:m>
                <a:r>
                  <a:rPr lang="en-US" dirty="0"/>
                  <a:t>: normalization factor</a:t>
                </a:r>
                <a:endParaRPr lang="en-US" altLang="ko-KR" b="0" i="1" dirty="0">
                  <a:latin typeface="Cambria Math" charset="0"/>
                  <a:ea typeface="굴림" charset="-127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𝑎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굴림" charset="-127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charset="0"/>
                            <a:ea typeface="굴림" charset="-127"/>
                          </a:rPr>
                          <m:t>h</m:t>
                        </m:r>
                      </m:e>
                    </m:acc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     </m:t>
                    </m:r>
                    <m:r>
                      <a:rPr lang="en-US" altLang="ko-KR" b="0" i="1" smtClean="0">
                        <a:latin typeface="Cambria Math" charset="0"/>
                        <a:ea typeface="굴림" charset="-127"/>
                      </a:rPr>
                      <m:t>𝜇</m:t>
                    </m:r>
                    <m:r>
                      <m:rPr>
                        <m:nor/>
                      </m:rPr>
                      <a:rPr lang="en-US" dirty="0" smtClean="0"/>
                      <m:t>: </m:t>
                    </m:r>
                    <m:r>
                      <m:rPr>
                        <m:nor/>
                      </m:rPr>
                      <a:rPr lang="en-US" dirty="0" smtClean="0"/>
                      <m:t>normalization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factor</m:t>
                    </m:r>
                  </m:oMath>
                </a14:m>
                <a:endParaRPr lang="en-US" altLang="ko-KR" b="0" dirty="0">
                  <a:ea typeface="굴림" charset="-127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84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818</Words>
  <Application>Microsoft Macintosh PowerPoint</Application>
  <PresentationFormat>Widescreen</PresentationFormat>
  <Paragraphs>117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CS246: HITS</vt:lpstr>
      <vt:lpstr>Hub and Authority [Kleinberg 1999] </vt:lpstr>
      <vt:lpstr>Hub and Authority: Definition</vt:lpstr>
      <vt:lpstr>Hub and Authority: Matrix Notation</vt:lpstr>
      <vt:lpstr>Example</vt:lpstr>
      <vt:lpstr>Hub/Authority: Matrix Notation</vt:lpstr>
      <vt:lpstr>Hub and Authority: Iterative Computation</vt:lpstr>
      <vt:lpstr>Example: Iterative Computation</vt:lpstr>
      <vt:lpstr>Hub and Authority: Iterative Computation</vt:lpstr>
      <vt:lpstr>Hub and Authority: Eigenvector</vt:lpstr>
      <vt:lpstr>Hub and Authority: Root Set</vt:lpstr>
      <vt:lpstr>Hub and Authority: Community Detection</vt:lpstr>
      <vt:lpstr>Questions</vt:lpstr>
      <vt:lpstr>Hub and Authority on the Entire Web?</vt:lpstr>
      <vt:lpstr>Using Anchor Text</vt:lpstr>
      <vt:lpstr>Using Anchor Text</vt:lpstr>
      <vt:lpstr>Second-Generation Search Engines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CS246: Link-Based Ranking</dc:title>
  <dc:creator>Junghoo Cho</dc:creator>
  <cp:lastModifiedBy>Junghoo Cho</cp:lastModifiedBy>
  <cp:revision>54</cp:revision>
  <dcterms:created xsi:type="dcterms:W3CDTF">2017-10-26T22:37:50Z</dcterms:created>
  <dcterms:modified xsi:type="dcterms:W3CDTF">2020-11-02T21:00:35Z</dcterms:modified>
</cp:coreProperties>
</file>